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_rels/item1.xml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bmp" ContentType="image/bmp"/>
  <Override PartName="/ppt/media/image4.jpeg" ContentType="image/jpeg"/>
  <Override PartName="/ppt/media/image5.jpeg" ContentType="image/jpeg"/>
  <Override PartName="/ppt/media/image6.jpeg" ContentType="image/jpeg"/>
  <Override PartName="/ppt/media/image24.jpeg" ContentType="image/jpeg"/>
  <Override PartName="/ppt/media/image7.bmp" ContentType="image/bmp"/>
  <Override PartName="/ppt/media/image30.bmp" ContentType="image/bmp"/>
  <Override PartName="/ppt/media/image8.jpeg" ContentType="image/jpeg"/>
  <Override PartName="/ppt/media/image45.bmp" ContentType="image/bmp"/>
  <Override PartName="/ppt/media/image10.jpeg" ContentType="image/jpeg"/>
  <Override PartName="/ppt/media/image11.jpeg" ContentType="image/jpeg"/>
  <Override PartName="/ppt/media/image12.bmp" ContentType="image/bmp"/>
  <Override PartName="/ppt/media/image13.jpeg" ContentType="image/jpeg"/>
  <Override PartName="/ppt/media/image36.jpeg" ContentType="image/jpeg"/>
  <Override PartName="/ppt/media/image14.bmp" ContentType="image/bmp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bmp" ContentType="image/bmp"/>
  <Override PartName="/ppt/media/image22.jpeg" ContentType="image/jpeg"/>
  <Override PartName="/ppt/media/image23.bmp" ContentType="image/bmp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1.jpeg" ContentType="image/jpeg"/>
  <Override PartName="/ppt/media/image32.bmp" ContentType="image/bmp"/>
  <Override PartName="/ppt/media/image33.jpeg" ContentType="image/jpeg"/>
  <Override PartName="/ppt/media/image38.jpeg" ContentType="image/jpeg"/>
  <Override PartName="/ppt/media/image34.bmp" ContentType="image/bmp"/>
  <Override PartName="/ppt/media/image35.jpeg" ContentType="image/jpeg"/>
  <Override PartName="/ppt/media/image37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bmp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bmp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bmp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bmp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bmp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bmp"/><Relationship Id="rId8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bmp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bmp"/><Relationship Id="rId8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bmp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bmp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9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7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251960" y="2061000"/>
            <a:ext cx="4891320" cy="172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22267"/>
                </a:solidFill>
                <a:latin typeface="Cambria"/>
              </a:rPr>
              <a:t>ОБЪЕДИНЕНИЕ</a:t>
            </a:r>
            <a:r>
              <a:rPr b="0" lang="ru-RU" sz="4400" spc="-1" strike="noStrike">
                <a:solidFill>
                  <a:srgbClr val="222267"/>
                </a:solidFill>
                <a:latin typeface="Arial"/>
              </a:rPr>
              <a:t> </a:t>
            </a:r>
            <a:r>
              <a:rPr b="0" lang="ru-RU" sz="6600" spc="-1" strike="noStrike">
                <a:solidFill>
                  <a:srgbClr val="222267"/>
                </a:solidFill>
                <a:latin typeface="Arial"/>
              </a:rPr>
              <a:t>«</a:t>
            </a:r>
            <a:r>
              <a:rPr b="0" lang="ru-RU" sz="6600" spc="-1" strike="noStrike">
                <a:solidFill>
                  <a:srgbClr val="222267"/>
                </a:solidFill>
                <a:latin typeface="Cambria"/>
              </a:rPr>
              <a:t>БИТ</a:t>
            </a:r>
            <a:r>
              <a:rPr b="0" lang="ru-RU" sz="6600" spc="-1" strike="noStrike">
                <a:solidFill>
                  <a:srgbClr val="222267"/>
                </a:solidFill>
                <a:latin typeface="Arial"/>
              </a:rPr>
              <a:t>»</a:t>
            </a:r>
            <a:endParaRPr b="0" lang="ru-RU" sz="66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07640" y="5099760"/>
            <a:ext cx="7272000" cy="106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3000" spc="-1" strike="noStrike">
                <a:solidFill>
                  <a:srgbClr val="222267"/>
                </a:solidFill>
                <a:latin typeface="Cambria"/>
              </a:rPr>
              <a:t>Автор: Губанова Наталья Павловна,</a:t>
            </a:r>
            <a:endParaRPr b="0" lang="ru-RU" sz="3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3000" spc="-1" strike="noStrike">
                <a:solidFill>
                  <a:srgbClr val="222267"/>
                </a:solidFill>
                <a:latin typeface="Cambria"/>
              </a:rPr>
              <a:t>педагог дополнительного образования</a:t>
            </a:r>
            <a:endParaRPr b="0" lang="ru-RU" sz="3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3000" spc="-1" strike="noStrike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107640" y="6381360"/>
            <a:ext cx="87843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222267"/>
                </a:solidFill>
                <a:latin typeface="Cambria"/>
                <a:ea typeface="DejaVu Sans"/>
              </a:rPr>
              <a:t>2019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79" name="Рисунок 3" descr=""/>
          <p:cNvPicPr/>
          <p:nvPr/>
        </p:nvPicPr>
        <p:blipFill>
          <a:blip r:embed="rId2"/>
          <a:stretch/>
        </p:blipFill>
        <p:spPr>
          <a:xfrm>
            <a:off x="395640" y="2880360"/>
            <a:ext cx="2554920" cy="1916280"/>
          </a:xfrm>
          <a:prstGeom prst="rect">
            <a:avLst/>
          </a:prstGeom>
          <a:ln>
            <a:noFill/>
          </a:ln>
          <a:effectLst>
            <a:glow rad="215900">
              <a:srgbClr val="002060">
                <a:alpha val="60000"/>
              </a:srgbClr>
            </a:glow>
            <a:outerShdw algn="ctr" blurRad="225425" dir="5251700" dist="50086">
              <a:srgbClr val="000000">
                <a:alpha val="33000"/>
              </a:srgbClr>
            </a:outerShdw>
          </a:effectLst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2376000" y="568800"/>
            <a:ext cx="4896000" cy="871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1000" p14:dur="3000">
        <p:fade thruBlk="true"/>
      </p:transition>
    </mc:Choice>
    <mc:Fallback>
      <p:transition spd="slow" advTm="1000">
        <p:fade thruBlk="true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mph" presetID="27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62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7" dur="62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62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7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1080" y="116640"/>
            <a:ext cx="553320" cy="43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vert="vert270" rot="16200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222267"/>
                </a:solidFill>
                <a:latin typeface="Cambria"/>
                <a:ea typeface="DejaVu Sans"/>
              </a:rPr>
              <a:t>Наши первые работы</a:t>
            </a:r>
            <a:endParaRPr b="0" lang="ru-RU" sz="2400" spc="-1" strike="noStrike">
              <a:latin typeface="Arial"/>
            </a:endParaRPr>
          </a:p>
        </p:txBody>
      </p:sp>
      <p:grpSp>
        <p:nvGrpSpPr>
          <p:cNvPr id="171" name="Group 2"/>
          <p:cNvGrpSpPr/>
          <p:nvPr/>
        </p:nvGrpSpPr>
        <p:grpSpPr>
          <a:xfrm>
            <a:off x="1619640" y="1772640"/>
            <a:ext cx="6515640" cy="4400640"/>
            <a:chOff x="1619640" y="1772640"/>
            <a:chExt cx="6515640" cy="4400640"/>
          </a:xfrm>
        </p:grpSpPr>
        <p:pic>
          <p:nvPicPr>
            <p:cNvPr id="172" name="Рисунок 2" descr=""/>
            <p:cNvPicPr/>
            <p:nvPr/>
          </p:nvPicPr>
          <p:blipFill>
            <a:blip r:embed="rId2"/>
            <a:stretch/>
          </p:blipFill>
          <p:spPr>
            <a:xfrm>
              <a:off x="1619640" y="1772640"/>
              <a:ext cx="2699280" cy="2024280"/>
            </a:xfrm>
            <a:prstGeom prst="rect">
              <a:avLst/>
            </a:prstGeom>
            <a:ln>
              <a:noFill/>
            </a:ln>
            <a:effectLst>
              <a:glow rad="215900">
                <a:srgbClr val="002060">
                  <a:alpha val="40000"/>
                </a:srgbClr>
              </a:glow>
            </a:effectLst>
          </p:spPr>
        </p:pic>
        <p:pic>
          <p:nvPicPr>
            <p:cNvPr id="173" name="Рисунок 5" descr=""/>
            <p:cNvPicPr/>
            <p:nvPr/>
          </p:nvPicPr>
          <p:blipFill>
            <a:blip r:embed="rId3"/>
            <a:stretch/>
          </p:blipFill>
          <p:spPr>
            <a:xfrm>
              <a:off x="3348000" y="2849400"/>
              <a:ext cx="2699280" cy="2024280"/>
            </a:xfrm>
            <a:prstGeom prst="rect">
              <a:avLst/>
            </a:prstGeom>
            <a:ln>
              <a:noFill/>
            </a:ln>
            <a:effectLst>
              <a:glow rad="215900">
                <a:srgbClr val="002060">
                  <a:alpha val="40000"/>
                </a:srgbClr>
              </a:glow>
            </a:effectLst>
          </p:spPr>
        </p:pic>
        <p:pic>
          <p:nvPicPr>
            <p:cNvPr id="174" name="Рисунок 6" descr=""/>
            <p:cNvPicPr/>
            <p:nvPr/>
          </p:nvPicPr>
          <p:blipFill>
            <a:blip r:embed="rId4"/>
            <a:stretch/>
          </p:blipFill>
          <p:spPr>
            <a:xfrm>
              <a:off x="5436000" y="4149000"/>
              <a:ext cx="2699280" cy="2024280"/>
            </a:xfrm>
            <a:prstGeom prst="rect">
              <a:avLst/>
            </a:prstGeom>
            <a:ln>
              <a:noFill/>
            </a:ln>
            <a:effectLst>
              <a:glow rad="215900">
                <a:srgbClr val="002060">
                  <a:alpha val="40000"/>
                </a:srgbClr>
              </a:glow>
            </a:effectLst>
          </p:spPr>
        </p:pic>
      </p:grpSp>
      <p:sp>
        <p:nvSpPr>
          <p:cNvPr id="175" name="CustomShape 3"/>
          <p:cNvSpPr/>
          <p:nvPr/>
        </p:nvSpPr>
        <p:spPr>
          <a:xfrm>
            <a:off x="1133640" y="5733360"/>
            <a:ext cx="367164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22267"/>
                </a:solidFill>
                <a:latin typeface="Cambria"/>
                <a:ea typeface="DejaVu Sans"/>
              </a:rPr>
              <a:t>… </a:t>
            </a:r>
            <a:r>
              <a:rPr b="0" lang="ru-RU" sz="1600" spc="-1" strike="noStrike">
                <a:solidFill>
                  <a:srgbClr val="222267"/>
                </a:solidFill>
                <a:latin typeface="Cambria"/>
                <a:ea typeface="DejaVu Sans"/>
              </a:rPr>
              <a:t>и мы не хотим останавливаться!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5"/>
          <a:stretch/>
        </p:blipFill>
        <p:spPr>
          <a:xfrm>
            <a:off x="2376000" y="568440"/>
            <a:ext cx="4896000" cy="871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3000">
        <p:fade thruBlk="true"/>
      </p:transition>
    </mc:Choice>
    <mc:Fallback>
      <p:transition spd="slow" advTm="3000">
        <p:fade thruBlk="true"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7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1340640"/>
            <a:ext cx="553320" cy="367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vert="vert270" rot="16200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222267"/>
                </a:solidFill>
                <a:latin typeface="Cambria"/>
                <a:ea typeface="DejaVu Sans"/>
              </a:rPr>
              <a:t>Об истории объединения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971640" y="1340640"/>
            <a:ext cx="7848000" cy="252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22267"/>
                </a:solidFill>
                <a:latin typeface="Cambria"/>
                <a:ea typeface="DejaVu Sans"/>
              </a:rPr>
              <a:t>Объединения информационно-коммуникационной направленности  существуют в ЦЮНТТ с конца 90-х годов ХХ века. Ребята старшего школьного возраста знакомились с новым для себя инструментом: обучались основам компьютерной грамотности, постигали азы программирования и веб-конструирования…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22267"/>
                </a:solidFill>
                <a:latin typeface="Cambria"/>
                <a:ea typeface="DejaVu Sans"/>
              </a:rPr>
              <a:t>С течением времени контингент компьютерных классов «молодел» – к старшим школьникам присоединились обучающиеся среднего звена, и, наконец, в 2018 году  - младшие школьники.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22267"/>
                </a:solidFill>
                <a:latin typeface="Cambria"/>
                <a:ea typeface="DejaVu Sans"/>
              </a:rPr>
              <a:t>Итак, мы новенькие! Знакомьтесь!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83" name="Рисунок 8" descr=""/>
          <p:cNvPicPr/>
          <p:nvPr/>
        </p:nvPicPr>
        <p:blipFill>
          <a:blip r:embed="rId2"/>
          <a:stretch/>
        </p:blipFill>
        <p:spPr>
          <a:xfrm>
            <a:off x="1691640" y="4365000"/>
            <a:ext cx="2807280" cy="2105280"/>
          </a:xfrm>
          <a:prstGeom prst="rect">
            <a:avLst/>
          </a:prstGeom>
          <a:ln>
            <a:noFill/>
          </a:ln>
          <a:effectLst>
            <a:glow rad="215900">
              <a:srgbClr val="002060">
                <a:alpha val="60000"/>
              </a:srgbClr>
            </a:glow>
            <a:outerShdw algn="ctr" blurRad="225425" dir="5251700" dist="50086">
              <a:srgbClr val="000000">
                <a:alpha val="33000"/>
              </a:srgbClr>
            </a:outerShdw>
          </a:effectLst>
        </p:spPr>
      </p:pic>
      <p:pic>
        <p:nvPicPr>
          <p:cNvPr id="84" name="Рисунок 10" descr=""/>
          <p:cNvPicPr/>
          <p:nvPr/>
        </p:nvPicPr>
        <p:blipFill>
          <a:blip r:embed="rId3"/>
          <a:stretch/>
        </p:blipFill>
        <p:spPr>
          <a:xfrm>
            <a:off x="5292000" y="4331160"/>
            <a:ext cx="2807280" cy="2105280"/>
          </a:xfrm>
          <a:prstGeom prst="rect">
            <a:avLst/>
          </a:prstGeom>
          <a:ln>
            <a:noFill/>
          </a:ln>
          <a:effectLst>
            <a:glow rad="215900">
              <a:srgbClr val="002060">
                <a:alpha val="60000"/>
              </a:srgbClr>
            </a:glow>
            <a:outerShdw algn="ctr" blurRad="225425" dir="5251700" dist="50086">
              <a:srgbClr val="000000">
                <a:alpha val="33000"/>
              </a:srgbClr>
            </a:outerShdw>
          </a:effectLst>
        </p:spPr>
      </p:pic>
      <p:pic>
        <p:nvPicPr>
          <p:cNvPr id="85" name="" descr=""/>
          <p:cNvPicPr/>
          <p:nvPr/>
        </p:nvPicPr>
        <p:blipFill>
          <a:blip r:embed="rId4"/>
          <a:stretch/>
        </p:blipFill>
        <p:spPr>
          <a:xfrm>
            <a:off x="2376000" y="568800"/>
            <a:ext cx="4896000" cy="871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3000">
        <p:fade thruBlk="true"/>
      </p:transition>
    </mc:Choice>
    <mc:Fallback>
      <p:transition spd="slow" advTm="3000">
        <p:fade thruBlk="true"/>
      </p:transition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withEffect" fill="hold" presetClass="emph" presetID="32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nodeType="withEffect" fill="hold" presetClass="emph" presetID="32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7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1340640"/>
            <a:ext cx="553320" cy="367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vert="vert270" rot="16200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222267"/>
                </a:solidFill>
                <a:latin typeface="Cambria"/>
                <a:ea typeface="DejaVu Sans"/>
              </a:rPr>
              <a:t>О названии объединения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187640" y="1549800"/>
            <a:ext cx="7848000" cy="130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22267"/>
                </a:solidFill>
                <a:latin typeface="Cambria"/>
                <a:ea typeface="DejaVu Sans"/>
              </a:rPr>
              <a:t>Бит в информатике – минимальная единица измерения информации. 8 бит составляют байт, байты образуют килобайты, мегабайты и т.д.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22267"/>
                </a:solidFill>
                <a:latin typeface="Cambria"/>
                <a:ea typeface="DejaVu Sans"/>
              </a:rPr>
              <a:t>«БИТ» в ЦЮНТТ – объединение для младших школьников, начальная ступень освоения программ информационно-коммуникационной направленности.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88" name="Рисунок 4" descr=""/>
          <p:cNvPicPr/>
          <p:nvPr/>
        </p:nvPicPr>
        <p:blipFill>
          <a:blip r:embed="rId2"/>
          <a:stretch/>
        </p:blipFill>
        <p:spPr>
          <a:xfrm>
            <a:off x="5517720" y="3285000"/>
            <a:ext cx="2829960" cy="2122200"/>
          </a:xfrm>
          <a:prstGeom prst="rect">
            <a:avLst/>
          </a:prstGeom>
          <a:ln>
            <a:noFill/>
          </a:ln>
          <a:effectLst>
            <a:glow rad="215900">
              <a:srgbClr val="002060">
                <a:alpha val="40000"/>
              </a:srgbClr>
            </a:glow>
          </a:effectLst>
        </p:spPr>
      </p:pic>
      <p:pic>
        <p:nvPicPr>
          <p:cNvPr id="89" name="Рисунок 7" descr=""/>
          <p:cNvPicPr/>
          <p:nvPr/>
        </p:nvPicPr>
        <p:blipFill>
          <a:blip r:embed="rId3"/>
          <a:stretch/>
        </p:blipFill>
        <p:spPr>
          <a:xfrm>
            <a:off x="1403640" y="3285000"/>
            <a:ext cx="2937240" cy="2202840"/>
          </a:xfrm>
          <a:prstGeom prst="rect">
            <a:avLst/>
          </a:prstGeom>
          <a:ln>
            <a:noFill/>
          </a:ln>
          <a:effectLst>
            <a:glow rad="215900">
              <a:srgbClr val="002060">
                <a:alpha val="40000"/>
              </a:srgbClr>
            </a:glow>
          </a:effectLst>
        </p:spPr>
      </p:pic>
      <p:pic>
        <p:nvPicPr>
          <p:cNvPr id="90" name="Рисунок 6" descr=""/>
          <p:cNvPicPr/>
          <p:nvPr/>
        </p:nvPicPr>
        <p:blipFill>
          <a:blip r:embed="rId4"/>
          <a:stretch/>
        </p:blipFill>
        <p:spPr>
          <a:xfrm>
            <a:off x="3348000" y="4366800"/>
            <a:ext cx="3095640" cy="2321640"/>
          </a:xfrm>
          <a:prstGeom prst="rect">
            <a:avLst/>
          </a:prstGeom>
          <a:ln>
            <a:noFill/>
          </a:ln>
          <a:effectLst>
            <a:glow rad="215900">
              <a:srgbClr val="002060">
                <a:alpha val="40000"/>
              </a:srgbClr>
            </a:glow>
          </a:effectLst>
        </p:spPr>
      </p:pic>
      <p:pic>
        <p:nvPicPr>
          <p:cNvPr id="91" name="" descr=""/>
          <p:cNvPicPr/>
          <p:nvPr/>
        </p:nvPicPr>
        <p:blipFill>
          <a:blip r:embed="rId5"/>
          <a:stretch/>
        </p:blipFill>
        <p:spPr>
          <a:xfrm>
            <a:off x="2376000" y="568800"/>
            <a:ext cx="4896000" cy="871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3000">
        <p:fade thruBlk="true"/>
      </p:transition>
    </mc:Choice>
    <mc:Fallback>
      <p:transition spd="slow" advTm="3000">
        <p:fade thruBlk="true"/>
      </p:transition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mph" presetID="32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nodeType="withEffect" fill="hold" presetClass="emph" presetID="32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nodeType="withEffect" fill="hold" presetClass="emph" presetID="32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7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971640" y="1628640"/>
            <a:ext cx="784800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222267"/>
                </a:solidFill>
                <a:latin typeface="Cambria"/>
                <a:ea typeface="DejaVu Sans"/>
              </a:rPr>
              <a:t>В объединении реализуются две образовательные программы: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0" y="548640"/>
            <a:ext cx="553320" cy="410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vert="vert270" rot="16200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222267"/>
                </a:solidFill>
                <a:latin typeface="Cambria"/>
                <a:ea typeface="DejaVu Sans"/>
              </a:rPr>
              <a:t>Наши программы</a:t>
            </a:r>
            <a:endParaRPr b="0" lang="ru-RU" sz="2400" spc="-1" strike="noStrike">
              <a:latin typeface="Arial"/>
            </a:endParaRPr>
          </a:p>
        </p:txBody>
      </p:sp>
      <p:grpSp>
        <p:nvGrpSpPr>
          <p:cNvPr id="94" name="Group 3"/>
          <p:cNvGrpSpPr/>
          <p:nvPr/>
        </p:nvGrpSpPr>
        <p:grpSpPr>
          <a:xfrm>
            <a:off x="2826720" y="2514600"/>
            <a:ext cx="4600080" cy="2129400"/>
            <a:chOff x="2826720" y="2514600"/>
            <a:chExt cx="4600080" cy="2129400"/>
          </a:xfrm>
        </p:grpSpPr>
        <p:sp>
          <p:nvSpPr>
            <p:cNvPr id="95" name="CustomShape 4"/>
            <p:cNvSpPr/>
            <p:nvPr/>
          </p:nvSpPr>
          <p:spPr>
            <a:xfrm>
              <a:off x="3495240" y="3579120"/>
              <a:ext cx="450360" cy="635400"/>
            </a:xfrm>
            <a:custGeom>
              <a:avLst/>
              <a:gdLst/>
              <a:ahLst/>
              <a:rect l="l" t="t" r="r" b="b"/>
              <a:pathLst>
                <a:path w="450989" h="636270">
                  <a:moveTo>
                    <a:pt x="0" y="0"/>
                  </a:moveTo>
                  <a:lnTo>
                    <a:pt x="225494" y="0"/>
                  </a:lnTo>
                  <a:lnTo>
                    <a:pt x="225494" y="636270"/>
                  </a:lnTo>
                  <a:lnTo>
                    <a:pt x="450989" y="636270"/>
                  </a:lnTo>
                </a:path>
              </a:pathLst>
            </a:custGeom>
            <a:noFill/>
            <a:ln>
              <a:solidFill>
                <a:srgbClr val="00b0f0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96" name="CustomShape 5"/>
            <p:cNvSpPr/>
            <p:nvPr/>
          </p:nvSpPr>
          <p:spPr>
            <a:xfrm>
              <a:off x="3495240" y="2984040"/>
              <a:ext cx="450360" cy="594360"/>
            </a:xfrm>
            <a:custGeom>
              <a:avLst/>
              <a:gdLst/>
              <a:ahLst/>
              <a:rect l="l" t="t" r="r" b="b"/>
              <a:pathLst>
                <a:path w="450989" h="595046">
                  <a:moveTo>
                    <a:pt x="0" y="595046"/>
                  </a:moveTo>
                  <a:lnTo>
                    <a:pt x="225494" y="595046"/>
                  </a:lnTo>
                  <a:lnTo>
                    <a:pt x="225494" y="0"/>
                  </a:lnTo>
                  <a:lnTo>
                    <a:pt x="450989" y="0"/>
                  </a:lnTo>
                </a:path>
              </a:pathLst>
            </a:custGeom>
            <a:noFill/>
            <a:ln>
              <a:solidFill>
                <a:srgbClr val="00b0f0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97" name="CustomShape 6"/>
            <p:cNvSpPr/>
            <p:nvPr/>
          </p:nvSpPr>
          <p:spPr>
            <a:xfrm rot="16200000">
              <a:off x="2095920" y="3245400"/>
              <a:ext cx="2129400" cy="667800"/>
            </a:xfrm>
            <a:prstGeom prst="rect">
              <a:avLst/>
            </a:prstGeom>
            <a:solidFill>
              <a:srgbClr val="005696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8440" rIns="28440" tIns="28440" bIns="28440" anchor="ctr">
              <a:noAutofit/>
            </a:bodyPr>
            <a:p>
              <a:pPr algn="ctr">
                <a:lnSpc>
                  <a:spcPct val="90000"/>
                </a:lnSpc>
                <a:spcAft>
                  <a:spcPts val="1576"/>
                </a:spcAft>
              </a:pPr>
              <a:r>
                <a:rPr b="0" lang="ru-RU" sz="4500" spc="-1" strike="noStrike">
                  <a:solidFill>
                    <a:srgbClr val="ffffff"/>
                  </a:solidFill>
                  <a:latin typeface="Cambria"/>
                  <a:ea typeface="DejaVu Sans"/>
                </a:rPr>
                <a:t>«БИТ»</a:t>
              </a:r>
              <a:endParaRPr b="0" lang="ru-RU" sz="4500" spc="-1" strike="noStrike">
                <a:latin typeface="Arial"/>
              </a:endParaRPr>
            </a:p>
          </p:txBody>
        </p:sp>
        <p:sp>
          <p:nvSpPr>
            <p:cNvPr id="98" name="CustomShape 7"/>
            <p:cNvSpPr/>
            <p:nvPr/>
          </p:nvSpPr>
          <p:spPr>
            <a:xfrm>
              <a:off x="3946320" y="2649960"/>
              <a:ext cx="3352320" cy="667800"/>
            </a:xfrm>
            <a:prstGeom prst="rect">
              <a:avLst/>
            </a:prstGeom>
            <a:solidFill>
              <a:srgbClr val="005696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0800" rIns="10800" tIns="10800" bIns="10800" anchor="ctr">
              <a:noAutofit/>
            </a:bodyPr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0" lang="ru-RU" sz="1700" spc="-1" strike="noStrike">
                  <a:solidFill>
                    <a:srgbClr val="ffffff"/>
                  </a:solidFill>
                  <a:latin typeface="Cambria"/>
                  <a:ea typeface="DejaVu Sans"/>
                </a:rPr>
                <a:t>«Азы информатики» </a:t>
              </a:r>
              <a:endParaRPr b="0" lang="ru-RU" sz="17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0" lang="ru-RU" sz="1700" spc="-1" strike="noStrike">
                  <a:solidFill>
                    <a:srgbClr val="ffffff"/>
                  </a:solidFill>
                  <a:latin typeface="Cambria"/>
                  <a:ea typeface="DejaVu Sans"/>
                </a:rPr>
                <a:t>(7-8 лет)</a:t>
              </a:r>
              <a:endParaRPr b="0" lang="ru-RU" sz="1700" spc="-1" strike="noStrike">
                <a:latin typeface="Arial"/>
              </a:endParaRPr>
            </a:p>
          </p:txBody>
        </p:sp>
        <p:sp>
          <p:nvSpPr>
            <p:cNvPr id="99" name="CustomShape 8"/>
            <p:cNvSpPr/>
            <p:nvPr/>
          </p:nvSpPr>
          <p:spPr>
            <a:xfrm>
              <a:off x="3946320" y="3881160"/>
              <a:ext cx="3480480" cy="667800"/>
            </a:xfrm>
            <a:prstGeom prst="rect">
              <a:avLst/>
            </a:prstGeom>
            <a:solidFill>
              <a:srgbClr val="005696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0800" rIns="10800" tIns="10800" bIns="10800" anchor="ctr">
              <a:noAutofit/>
            </a:bodyPr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0" lang="ru-RU" sz="1700" spc="-1" strike="noStrike">
                  <a:solidFill>
                    <a:srgbClr val="ffffff"/>
                  </a:solidFill>
                  <a:latin typeface="Cambria"/>
                  <a:ea typeface="DejaVu Sans"/>
                </a:rPr>
                <a:t>«Занимательный компьютер» </a:t>
              </a:r>
              <a:endParaRPr b="0" lang="ru-RU" sz="17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0" lang="ru-RU" sz="1700" spc="-1" strike="noStrike">
                  <a:solidFill>
                    <a:srgbClr val="ffffff"/>
                  </a:solidFill>
                  <a:latin typeface="Cambria"/>
                  <a:ea typeface="DejaVu Sans"/>
                </a:rPr>
                <a:t>(9-10 лет)</a:t>
              </a:r>
              <a:endParaRPr b="0" lang="ru-RU" sz="1700" spc="-1" strike="noStrike">
                <a:latin typeface="Arial"/>
              </a:endParaRPr>
            </a:p>
          </p:txBody>
        </p:sp>
      </p:grpSp>
      <p:grpSp>
        <p:nvGrpSpPr>
          <p:cNvPr id="100" name="Group 9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01" name="CustomShape 10"/>
          <p:cNvSpPr/>
          <p:nvPr/>
        </p:nvSpPr>
        <p:spPr>
          <a:xfrm>
            <a:off x="5436000" y="3429000"/>
            <a:ext cx="287280" cy="359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11"/>
          <p:cNvSpPr/>
          <p:nvPr/>
        </p:nvSpPr>
        <p:spPr>
          <a:xfrm>
            <a:off x="899640" y="5517360"/>
            <a:ext cx="7992000" cy="82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22267"/>
                </a:solidFill>
                <a:latin typeface="Cambria"/>
                <a:ea typeface="DejaVu Sans"/>
              </a:rPr>
              <a:t>Программы могут реализовываться как самостоятельно, независимо друг от друга, так и последовательно. Цель программ – формирование ИКТ-компетентности младших школьников.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2"/>
          <a:stretch/>
        </p:blipFill>
        <p:spPr>
          <a:xfrm>
            <a:off x="2376000" y="568800"/>
            <a:ext cx="4896000" cy="871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3000">
        <p:fade thruBlk="true"/>
      </p:transition>
    </mc:Choice>
    <mc:Fallback>
      <p:transition spd="slow" advTm="3000">
        <p:fade thruBlk="true"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7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971640" y="1628640"/>
            <a:ext cx="7848000" cy="33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2"/>
          <p:cNvSpPr/>
          <p:nvPr/>
        </p:nvSpPr>
        <p:spPr>
          <a:xfrm>
            <a:off x="-46440" y="-40320"/>
            <a:ext cx="522360" cy="57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vert="vert270" rot="16200000">
            <a:no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22267"/>
                </a:solidFill>
                <a:latin typeface="Cambria"/>
                <a:ea typeface="DejaVu Sans"/>
              </a:rPr>
              <a:t>«Азы информатики»: я хочу научиться…</a:t>
            </a:r>
            <a:endParaRPr b="0" lang="ru-RU" sz="2200" spc="-1" strike="noStrike">
              <a:latin typeface="Arial"/>
            </a:endParaRPr>
          </a:p>
        </p:txBody>
      </p:sp>
      <p:grpSp>
        <p:nvGrpSpPr>
          <p:cNvPr id="106" name="Group 3"/>
          <p:cNvGrpSpPr/>
          <p:nvPr/>
        </p:nvGrpSpPr>
        <p:grpSpPr>
          <a:xfrm>
            <a:off x="1469880" y="1395720"/>
            <a:ext cx="6665400" cy="4921560"/>
            <a:chOff x="1469880" y="1395720"/>
            <a:chExt cx="6665400" cy="4921560"/>
          </a:xfrm>
        </p:grpSpPr>
        <p:pic>
          <p:nvPicPr>
            <p:cNvPr id="107" name="Рисунок 2" descr=""/>
            <p:cNvPicPr/>
            <p:nvPr/>
          </p:nvPicPr>
          <p:blipFill>
            <a:blip r:embed="rId2"/>
            <a:stretch/>
          </p:blipFill>
          <p:spPr>
            <a:xfrm>
              <a:off x="1475640" y="1395720"/>
              <a:ext cx="2699280" cy="2024280"/>
            </a:xfrm>
            <a:prstGeom prst="rect">
              <a:avLst/>
            </a:prstGeom>
            <a:ln>
              <a:noFill/>
            </a:ln>
            <a:effectLst>
              <a:glow rad="215900">
                <a:srgbClr val="002060">
                  <a:alpha val="40000"/>
                </a:srgbClr>
              </a:glow>
            </a:effectLst>
          </p:spPr>
        </p:pic>
        <p:pic>
          <p:nvPicPr>
            <p:cNvPr id="108" name="Рисунок 5" descr=""/>
            <p:cNvPicPr/>
            <p:nvPr/>
          </p:nvPicPr>
          <p:blipFill>
            <a:blip r:embed="rId3"/>
            <a:stretch/>
          </p:blipFill>
          <p:spPr>
            <a:xfrm>
              <a:off x="5364000" y="1395720"/>
              <a:ext cx="2699280" cy="2024280"/>
            </a:xfrm>
            <a:prstGeom prst="rect">
              <a:avLst/>
            </a:prstGeom>
            <a:ln>
              <a:noFill/>
            </a:ln>
            <a:effectLst>
              <a:glow rad="215900">
                <a:srgbClr val="002060">
                  <a:alpha val="40000"/>
                </a:srgbClr>
              </a:glow>
            </a:effectLst>
          </p:spPr>
        </p:pic>
        <p:pic>
          <p:nvPicPr>
            <p:cNvPr id="109" name="Рисунок 10" descr=""/>
            <p:cNvPicPr/>
            <p:nvPr/>
          </p:nvPicPr>
          <p:blipFill>
            <a:blip r:embed="rId4"/>
            <a:stretch/>
          </p:blipFill>
          <p:spPr>
            <a:xfrm>
              <a:off x="3462840" y="2839680"/>
              <a:ext cx="2699280" cy="2024280"/>
            </a:xfrm>
            <a:prstGeom prst="rect">
              <a:avLst/>
            </a:prstGeom>
            <a:ln>
              <a:noFill/>
            </a:ln>
            <a:effectLst>
              <a:glow rad="215900">
                <a:srgbClr val="002060">
                  <a:alpha val="40000"/>
                </a:srgbClr>
              </a:glow>
            </a:effectLst>
          </p:spPr>
        </p:pic>
        <p:pic>
          <p:nvPicPr>
            <p:cNvPr id="110" name="Рисунок 7" descr=""/>
            <p:cNvPicPr/>
            <p:nvPr/>
          </p:nvPicPr>
          <p:blipFill>
            <a:blip r:embed="rId5"/>
            <a:stretch/>
          </p:blipFill>
          <p:spPr>
            <a:xfrm>
              <a:off x="5436000" y="4293000"/>
              <a:ext cx="2699280" cy="2024280"/>
            </a:xfrm>
            <a:prstGeom prst="rect">
              <a:avLst/>
            </a:prstGeom>
            <a:ln>
              <a:noFill/>
            </a:ln>
            <a:effectLst>
              <a:glow rad="215900">
                <a:srgbClr val="002060">
                  <a:alpha val="40000"/>
                </a:srgbClr>
              </a:glow>
            </a:effectLst>
          </p:spPr>
        </p:pic>
        <p:pic>
          <p:nvPicPr>
            <p:cNvPr id="111" name="Рисунок 6" descr=""/>
            <p:cNvPicPr/>
            <p:nvPr/>
          </p:nvPicPr>
          <p:blipFill>
            <a:blip r:embed="rId6"/>
            <a:stretch/>
          </p:blipFill>
          <p:spPr>
            <a:xfrm>
              <a:off x="1469880" y="4293000"/>
              <a:ext cx="2699280" cy="2024280"/>
            </a:xfrm>
            <a:prstGeom prst="rect">
              <a:avLst/>
            </a:prstGeom>
            <a:ln>
              <a:noFill/>
            </a:ln>
            <a:effectLst>
              <a:glow rad="215900">
                <a:srgbClr val="002060">
                  <a:alpha val="40000"/>
                </a:srgbClr>
              </a:glow>
            </a:effectLst>
          </p:spPr>
        </p:pic>
      </p:grpSp>
      <p:sp>
        <p:nvSpPr>
          <p:cNvPr id="112" name="CustomShape 4"/>
          <p:cNvSpPr/>
          <p:nvPr/>
        </p:nvSpPr>
        <p:spPr>
          <a:xfrm>
            <a:off x="5597640" y="1329840"/>
            <a:ext cx="24656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рисовать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3" name="CustomShape 5"/>
          <p:cNvSpPr/>
          <p:nvPr/>
        </p:nvSpPr>
        <p:spPr>
          <a:xfrm>
            <a:off x="1597320" y="5871240"/>
            <a:ext cx="2483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распечатывать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" name="CustomShape 6"/>
          <p:cNvSpPr/>
          <p:nvPr/>
        </p:nvSpPr>
        <p:spPr>
          <a:xfrm>
            <a:off x="3495240" y="2762280"/>
            <a:ext cx="24656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беречь здоровье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" name="CustomShape 7"/>
          <p:cNvSpPr/>
          <p:nvPr/>
        </p:nvSpPr>
        <p:spPr>
          <a:xfrm>
            <a:off x="1648800" y="1396800"/>
            <a:ext cx="24656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чинить компьютер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" name="CustomShape 8"/>
          <p:cNvSpPr/>
          <p:nvPr/>
        </p:nvSpPr>
        <p:spPr>
          <a:xfrm>
            <a:off x="5669640" y="5871240"/>
            <a:ext cx="24656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печатать тексты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7"/>
          <a:stretch/>
        </p:blipFill>
        <p:spPr>
          <a:xfrm>
            <a:off x="2376000" y="504000"/>
            <a:ext cx="4896000" cy="871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3000">
        <p:fade thruBlk="true"/>
      </p:transition>
    </mc:Choice>
    <mc:Fallback>
      <p:transition spd="slow" advTm="3000">
        <p:fade thruBlk="true"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7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971640" y="1628640"/>
            <a:ext cx="7848000" cy="33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2"/>
          <p:cNvSpPr/>
          <p:nvPr/>
        </p:nvSpPr>
        <p:spPr>
          <a:xfrm>
            <a:off x="0" y="1122840"/>
            <a:ext cx="553320" cy="345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vert="vert270" rot="16200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222267"/>
                </a:solidFill>
                <a:latin typeface="Cambria"/>
                <a:ea typeface="DejaVu Sans"/>
              </a:rPr>
              <a:t>«Азы информатики»</a:t>
            </a:r>
            <a:endParaRPr b="0" lang="ru-RU" sz="2400" spc="-1" strike="noStrike">
              <a:latin typeface="Arial"/>
            </a:endParaRPr>
          </a:p>
        </p:txBody>
      </p:sp>
      <p:grpSp>
        <p:nvGrpSpPr>
          <p:cNvPr id="120" name="Group 3"/>
          <p:cNvGrpSpPr/>
          <p:nvPr/>
        </p:nvGrpSpPr>
        <p:grpSpPr>
          <a:xfrm>
            <a:off x="1620000" y="1974240"/>
            <a:ext cx="7066800" cy="4494960"/>
            <a:chOff x="1620000" y="1974240"/>
            <a:chExt cx="7066800" cy="4494960"/>
          </a:xfrm>
        </p:grpSpPr>
        <p:sp>
          <p:nvSpPr>
            <p:cNvPr id="121" name="CustomShape 4"/>
            <p:cNvSpPr/>
            <p:nvPr/>
          </p:nvSpPr>
          <p:spPr>
            <a:xfrm rot="5400000">
              <a:off x="1375560" y="2218320"/>
              <a:ext cx="1626480" cy="1138320"/>
            </a:xfrm>
            <a:prstGeom prst="chevron">
              <a:avLst>
                <a:gd name="adj" fmla="val 50000"/>
              </a:avLst>
            </a:prstGeom>
            <a:solidFill>
              <a:srgbClr val="005696"/>
            </a:soli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>
                <a:rot lat="0" lon="0" rev="7500000"/>
              </a:lightRig>
            </a:scene3d>
            <a:sp3d prstMaterial="plastic">
              <a:bevelT prst="relaxedInset" w="127000" h="25400"/>
            </a:sp3d>
          </p:spPr>
          <p:style>
            <a:lnRef idx="0"/>
            <a:fillRef idx="0"/>
            <a:effectRef idx="2"/>
            <a:fontRef idx="minor"/>
          </p:style>
          <p:txBody>
            <a:bodyPr lIns="14040" rIns="14040" tIns="14040" bIns="14040" anchor="ctr" rot="-5400000">
              <a:noAutofit/>
            </a:bodyPr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b="0" lang="ru-RU" sz="2200" spc="-1" strike="noStrike">
                  <a:solidFill>
                    <a:srgbClr val="ffffff"/>
                  </a:solidFill>
                  <a:latin typeface="Cambria"/>
                  <a:ea typeface="DejaVu Sans"/>
                </a:rPr>
                <a:t>знают</a:t>
              </a:r>
              <a:endParaRPr b="0" lang="ru-RU" sz="2200" spc="-1" strike="noStrike">
                <a:latin typeface="Arial"/>
              </a:endParaRPr>
            </a:p>
          </p:txBody>
        </p:sp>
        <p:sp>
          <p:nvSpPr>
            <p:cNvPr id="122" name="CustomShape 5"/>
            <p:cNvSpPr/>
            <p:nvPr/>
          </p:nvSpPr>
          <p:spPr>
            <a:xfrm rot="5400000">
              <a:off x="5194440" y="-460440"/>
              <a:ext cx="1056960" cy="59274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>
                <a:rot lat="0" lon="0" rev="7500000"/>
              </a:lightRig>
            </a:scene3d>
            <a:sp3d extrusionH="190500" prstMaterial="dkEdge">
              <a:bevelT prst="relaxedInset" w="135400" h="16350"/>
              <a:contourClr>
                <a:schemeClr val="bg1"/>
              </a:contourClr>
            </a:sp3d>
          </p:spPr>
          <p:style>
            <a:lnRef idx="1"/>
            <a:fillRef idx="0"/>
            <a:effectRef idx="2"/>
            <a:fontRef idx="minor"/>
          </p:style>
          <p:txBody>
            <a:bodyPr lIns="85320" rIns="7560" tIns="7560" bIns="7560" anchor="ctr" rot="-5400000">
              <a:noAutofit/>
            </a:bodyPr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правила техники безопасности при работе на ПК;</a:t>
              </a:r>
              <a:endParaRPr b="0" lang="ru-RU" sz="1200" spc="-1" strike="noStrike">
                <a:latin typeface="Aria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основные понятия информатики;</a:t>
              </a:r>
              <a:endParaRPr b="0" lang="ru-RU" sz="1200" spc="-1" strike="noStrike">
                <a:latin typeface="Aria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интерфейс и назначение используемого ПО для решения учебных задач;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123" name="CustomShape 6"/>
            <p:cNvSpPr/>
            <p:nvPr/>
          </p:nvSpPr>
          <p:spPr>
            <a:xfrm rot="5400000">
              <a:off x="1375560" y="3651480"/>
              <a:ext cx="1626480" cy="1138320"/>
            </a:xfrm>
            <a:prstGeom prst="chevron">
              <a:avLst>
                <a:gd name="adj" fmla="val 50000"/>
              </a:avLst>
            </a:prstGeom>
            <a:solidFill>
              <a:srgbClr val="005696"/>
            </a:soli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>
                <a:rot lat="0" lon="0" rev="7500000"/>
              </a:lightRig>
            </a:scene3d>
            <a:sp3d prstMaterial="plastic">
              <a:bevelT prst="relaxedInset" w="127000" h="25400"/>
            </a:sp3d>
          </p:spPr>
          <p:style>
            <a:lnRef idx="0"/>
            <a:fillRef idx="0"/>
            <a:effectRef idx="2"/>
            <a:fontRef idx="minor"/>
          </p:style>
          <p:txBody>
            <a:bodyPr lIns="14040" rIns="14040" tIns="14040" bIns="14040" anchor="ctr" rot="-5400000">
              <a:noAutofit/>
            </a:bodyPr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b="0" lang="ru-RU" sz="2200" spc="-1" strike="noStrike">
                  <a:solidFill>
                    <a:srgbClr val="ffffff"/>
                  </a:solidFill>
                  <a:latin typeface="Cambria"/>
                  <a:ea typeface="DejaVu Sans"/>
                </a:rPr>
                <a:t>владеют</a:t>
              </a:r>
              <a:endParaRPr b="0" lang="ru-RU" sz="2200" spc="-1" strike="noStrike">
                <a:latin typeface="Arial"/>
              </a:endParaRPr>
            </a:p>
          </p:txBody>
        </p:sp>
        <p:sp>
          <p:nvSpPr>
            <p:cNvPr id="124" name="CustomShape 7"/>
            <p:cNvSpPr/>
            <p:nvPr/>
          </p:nvSpPr>
          <p:spPr>
            <a:xfrm rot="5400000">
              <a:off x="5194440" y="977040"/>
              <a:ext cx="1056960" cy="59274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>
                <a:rot lat="0" lon="0" rev="7500000"/>
              </a:lightRig>
            </a:scene3d>
            <a:sp3d extrusionH="190500" prstMaterial="dkEdge">
              <a:bevelT prst="relaxedInset" w="135400" h="16350"/>
              <a:contourClr>
                <a:schemeClr val="bg1"/>
              </a:contourClr>
            </a:sp3d>
          </p:spPr>
          <p:style>
            <a:lnRef idx="1"/>
            <a:fillRef idx="0"/>
            <a:effectRef idx="2"/>
            <a:fontRef idx="minor"/>
          </p:style>
          <p:txBody>
            <a:bodyPr lIns="85320" rIns="7560" tIns="7560" bIns="7560" anchor="ctr" rot="-5400000">
              <a:noAutofit/>
            </a:bodyPr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навыками работы с компьютерной мышью и клавиатурой;</a:t>
              </a:r>
              <a:endParaRPr b="0" lang="ru-RU" sz="1200" spc="-1" strike="noStrike">
                <a:latin typeface="Aria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первичными навыками ввода и обработки информации;</a:t>
              </a:r>
              <a:endParaRPr b="0" lang="ru-RU" sz="1200" spc="-1" strike="noStrike">
                <a:latin typeface="Aria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первичными приемами работы с объектами;</a:t>
              </a:r>
              <a:endParaRPr b="0" lang="ru-RU" sz="1200" spc="-1" strike="noStrike">
                <a:latin typeface="Aria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приемами здоровьесбережения;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125" name="CustomShape 8"/>
            <p:cNvSpPr/>
            <p:nvPr/>
          </p:nvSpPr>
          <p:spPr>
            <a:xfrm rot="5400000">
              <a:off x="1375560" y="5086800"/>
              <a:ext cx="1626480" cy="1138320"/>
            </a:xfrm>
            <a:prstGeom prst="chevron">
              <a:avLst>
                <a:gd name="adj" fmla="val 50000"/>
              </a:avLst>
            </a:prstGeom>
            <a:solidFill>
              <a:srgbClr val="005696"/>
            </a:soli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>
                <a:rot lat="0" lon="0" rev="7500000"/>
              </a:lightRig>
            </a:scene3d>
            <a:sp3d prstMaterial="plastic">
              <a:bevelT prst="relaxedInset" w="127000" h="25400"/>
            </a:sp3d>
          </p:spPr>
          <p:style>
            <a:lnRef idx="0"/>
            <a:fillRef idx="0"/>
            <a:effectRef idx="2"/>
            <a:fontRef idx="minor"/>
          </p:style>
          <p:txBody>
            <a:bodyPr lIns="14040" rIns="14040" tIns="14040" bIns="14040" anchor="ctr" rot="-5400000">
              <a:noAutofit/>
            </a:bodyPr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b="0" lang="ru-RU" sz="2200" spc="-1" strike="noStrike">
                  <a:solidFill>
                    <a:srgbClr val="ffffff"/>
                  </a:solidFill>
                  <a:latin typeface="Cambria"/>
                  <a:ea typeface="DejaVu Sans"/>
                </a:rPr>
                <a:t>умеют</a:t>
              </a:r>
              <a:endParaRPr b="0" lang="ru-RU" sz="2200" spc="-1" strike="noStrike">
                <a:latin typeface="Arial"/>
              </a:endParaRPr>
            </a:p>
          </p:txBody>
        </p:sp>
        <p:sp>
          <p:nvSpPr>
            <p:cNvPr id="126" name="CustomShape 9"/>
            <p:cNvSpPr/>
            <p:nvPr/>
          </p:nvSpPr>
          <p:spPr>
            <a:xfrm rot="5400000">
              <a:off x="5204160" y="2416680"/>
              <a:ext cx="1037520" cy="59274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>
                <a:rot lat="0" lon="0" rev="7500000"/>
              </a:lightRig>
            </a:scene3d>
            <a:sp3d extrusionH="190500" prstMaterial="dkEdge">
              <a:bevelT prst="relaxedInset" w="135400" h="16350"/>
              <a:contourClr>
                <a:schemeClr val="bg1"/>
              </a:contourClr>
            </a:sp3d>
          </p:spPr>
          <p:style>
            <a:lnRef idx="1"/>
            <a:fillRef idx="0"/>
            <a:effectRef idx="2"/>
            <a:fontRef idx="minor"/>
          </p:style>
          <p:txBody>
            <a:bodyPr lIns="85320" rIns="7560" tIns="7560" bIns="7560" anchor="ctr" rot="-5400000">
              <a:noAutofit/>
            </a:bodyPr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выбирать средства ИКТ для решения учебных задач под руководством педагога;</a:t>
              </a:r>
              <a:endParaRPr b="0" lang="ru-RU" sz="1200" spc="-1" strike="noStrike">
                <a:latin typeface="Aria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планировать работу;</a:t>
              </a:r>
              <a:endParaRPr b="0" lang="ru-RU" sz="1200" spc="-1" strike="noStrike">
                <a:latin typeface="Aria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выполнять работу по плану;</a:t>
              </a:r>
              <a:endParaRPr b="0" lang="ru-RU" sz="1200" spc="-1" strike="noStrike">
                <a:latin typeface="Aria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обмениваться результатами труда.</a:t>
              </a:r>
              <a:endParaRPr b="0" lang="ru-RU" sz="1200" spc="-1" strike="noStrike">
                <a:latin typeface="Arial"/>
              </a:endParaRPr>
            </a:p>
          </p:txBody>
        </p:sp>
      </p:grpSp>
      <p:grpSp>
        <p:nvGrpSpPr>
          <p:cNvPr id="127" name="Group 1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28" name="CustomShape 11"/>
          <p:cNvSpPr/>
          <p:nvPr/>
        </p:nvSpPr>
        <p:spPr>
          <a:xfrm>
            <a:off x="1691640" y="1340640"/>
            <a:ext cx="676800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22267"/>
                </a:solidFill>
                <a:latin typeface="Cambria"/>
                <a:ea typeface="DejaVu Sans"/>
              </a:rPr>
              <a:t>В результате освоения программы обучающиеся: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2376000" y="568800"/>
            <a:ext cx="4896000" cy="871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3000">
        <p:fade thruBlk="true"/>
      </p:transition>
    </mc:Choice>
    <mc:Fallback>
      <p:transition spd="slow" advTm="3000">
        <p:fade thruBlk="true"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7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-108360" y="260640"/>
            <a:ext cx="491760" cy="597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vert="vert270" rot="16200000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222267"/>
                </a:solidFill>
                <a:latin typeface="Cambria"/>
                <a:ea typeface="DejaVu Sans"/>
              </a:rPr>
              <a:t>«Занимательный компьютер»: я хочу научиться …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1" name="Рисунок 2" descr=""/>
          <p:cNvPicPr/>
          <p:nvPr/>
        </p:nvPicPr>
        <p:blipFill>
          <a:blip r:embed="rId2"/>
          <a:stretch/>
        </p:blipFill>
        <p:spPr>
          <a:xfrm>
            <a:off x="6012000" y="1464480"/>
            <a:ext cx="2699280" cy="2024280"/>
          </a:xfrm>
          <a:prstGeom prst="rect">
            <a:avLst/>
          </a:prstGeom>
          <a:ln>
            <a:noFill/>
          </a:ln>
          <a:effectLst>
            <a:glow rad="215900">
              <a:srgbClr val="002060">
                <a:alpha val="40000"/>
              </a:srgbClr>
            </a:glow>
          </a:effectLst>
        </p:spPr>
      </p:pic>
      <p:pic>
        <p:nvPicPr>
          <p:cNvPr id="132" name="Рисунок 6" descr=""/>
          <p:cNvPicPr/>
          <p:nvPr/>
        </p:nvPicPr>
        <p:blipFill>
          <a:blip r:embed="rId3"/>
          <a:stretch/>
        </p:blipFill>
        <p:spPr>
          <a:xfrm>
            <a:off x="1475640" y="1412640"/>
            <a:ext cx="2699280" cy="2024280"/>
          </a:xfrm>
          <a:prstGeom prst="rect">
            <a:avLst/>
          </a:prstGeom>
          <a:ln>
            <a:noFill/>
          </a:ln>
          <a:effectLst>
            <a:glow rad="215900">
              <a:srgbClr val="002060">
                <a:alpha val="40000"/>
              </a:srgbClr>
            </a:glow>
          </a:effectLst>
        </p:spPr>
      </p:pic>
      <p:pic>
        <p:nvPicPr>
          <p:cNvPr id="133" name="Рисунок 9" descr=""/>
          <p:cNvPicPr/>
          <p:nvPr/>
        </p:nvPicPr>
        <p:blipFill>
          <a:blip r:embed="rId4"/>
          <a:stretch/>
        </p:blipFill>
        <p:spPr>
          <a:xfrm>
            <a:off x="3672000" y="2766600"/>
            <a:ext cx="2699280" cy="2024280"/>
          </a:xfrm>
          <a:prstGeom prst="rect">
            <a:avLst/>
          </a:prstGeom>
          <a:ln>
            <a:noFill/>
          </a:ln>
          <a:effectLst>
            <a:glow rad="215900">
              <a:srgbClr val="002060">
                <a:alpha val="40000"/>
              </a:srgbClr>
            </a:glow>
          </a:effectLst>
        </p:spPr>
      </p:pic>
      <p:pic>
        <p:nvPicPr>
          <p:cNvPr id="134" name="Рисунок 5" descr=""/>
          <p:cNvPicPr/>
          <p:nvPr/>
        </p:nvPicPr>
        <p:blipFill>
          <a:blip r:embed="rId5"/>
          <a:stretch/>
        </p:blipFill>
        <p:spPr>
          <a:xfrm>
            <a:off x="1475640" y="4212360"/>
            <a:ext cx="2699280" cy="2024280"/>
          </a:xfrm>
          <a:prstGeom prst="rect">
            <a:avLst/>
          </a:prstGeom>
          <a:ln>
            <a:noFill/>
          </a:ln>
          <a:effectLst>
            <a:glow rad="215900">
              <a:srgbClr val="002060">
                <a:alpha val="40000"/>
              </a:srgbClr>
            </a:glow>
          </a:effectLst>
        </p:spPr>
      </p:pic>
      <p:pic>
        <p:nvPicPr>
          <p:cNvPr id="135" name="Рисунок 7" descr=""/>
          <p:cNvPicPr/>
          <p:nvPr/>
        </p:nvPicPr>
        <p:blipFill>
          <a:blip r:embed="rId6"/>
          <a:stretch/>
        </p:blipFill>
        <p:spPr>
          <a:xfrm>
            <a:off x="6012000" y="4222440"/>
            <a:ext cx="2699280" cy="2024280"/>
          </a:xfrm>
          <a:prstGeom prst="rect">
            <a:avLst/>
          </a:prstGeom>
          <a:ln>
            <a:noFill/>
          </a:ln>
          <a:effectLst>
            <a:glow rad="215900">
              <a:srgbClr val="002060">
                <a:alpha val="40000"/>
              </a:srgbClr>
            </a:glow>
          </a:effectLst>
        </p:spPr>
      </p:pic>
      <p:sp>
        <p:nvSpPr>
          <p:cNvPr id="136" name="CustomShape 2"/>
          <p:cNvSpPr/>
          <p:nvPr/>
        </p:nvSpPr>
        <p:spPr>
          <a:xfrm>
            <a:off x="1475640" y="1412640"/>
            <a:ext cx="295164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Cambria"/>
                <a:ea typeface="DejaVu Sans"/>
              </a:rPr>
              <a:t>печатать на 3D принтере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3635280" y="2715480"/>
            <a:ext cx="2807280" cy="34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700" spc="-1" strike="noStrike">
                <a:solidFill>
                  <a:srgbClr val="ffffff"/>
                </a:solidFill>
                <a:latin typeface="Cambria"/>
                <a:ea typeface="DejaVu Sans"/>
              </a:rPr>
              <a:t>дружить с компьютером</a:t>
            </a:r>
            <a:endParaRPr b="0" lang="ru-RU" sz="1700" spc="-1" strike="noStrike">
              <a:latin typeface="Arial"/>
            </a:endParaRPr>
          </a:p>
        </p:txBody>
      </p:sp>
      <p:sp>
        <p:nvSpPr>
          <p:cNvPr id="138" name="CustomShape 4"/>
          <p:cNvSpPr/>
          <p:nvPr/>
        </p:nvSpPr>
        <p:spPr>
          <a:xfrm>
            <a:off x="5994360" y="1405080"/>
            <a:ext cx="2699280" cy="34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ffffff"/>
                </a:solidFill>
                <a:latin typeface="Cambria"/>
                <a:ea typeface="DejaVu Sans"/>
              </a:rPr>
              <a:t>иллюстрировать текст</a:t>
            </a:r>
            <a:endParaRPr b="0" lang="ru-RU" sz="1700" spc="-1" strike="noStrike">
              <a:latin typeface="Arial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6244920" y="5880960"/>
            <a:ext cx="2555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узнать программы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0" name="CustomShape 6"/>
          <p:cNvSpPr/>
          <p:nvPr/>
        </p:nvSpPr>
        <p:spPr>
          <a:xfrm>
            <a:off x="1547640" y="5851440"/>
            <a:ext cx="2555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искать информацию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7"/>
          <a:stretch/>
        </p:blipFill>
        <p:spPr>
          <a:xfrm>
            <a:off x="2376000" y="568800"/>
            <a:ext cx="4896000" cy="871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3000">
        <p:fade thruBlk="true"/>
      </p:transition>
    </mc:Choice>
    <mc:Fallback>
      <p:transition spd="slow" advTm="3000">
        <p:fade thruBlk="true"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7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971640" y="1628640"/>
            <a:ext cx="7848000" cy="33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2"/>
          <p:cNvSpPr/>
          <p:nvPr/>
        </p:nvSpPr>
        <p:spPr>
          <a:xfrm>
            <a:off x="35640" y="836640"/>
            <a:ext cx="553320" cy="43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vert="vert270" rot="16200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222267"/>
                </a:solidFill>
                <a:latin typeface="Cambria"/>
                <a:ea typeface="DejaVu Sans"/>
              </a:rPr>
              <a:t>«Занимательный компьютер»</a:t>
            </a:r>
            <a:endParaRPr b="0" lang="ru-RU" sz="2400" spc="-1" strike="noStrike">
              <a:latin typeface="Arial"/>
            </a:endParaRPr>
          </a:p>
        </p:txBody>
      </p:sp>
      <p:grpSp>
        <p:nvGrpSpPr>
          <p:cNvPr id="144" name="Group 3"/>
          <p:cNvGrpSpPr/>
          <p:nvPr/>
        </p:nvGrpSpPr>
        <p:grpSpPr>
          <a:xfrm>
            <a:off x="1620000" y="1956960"/>
            <a:ext cx="7066800" cy="4494960"/>
            <a:chOff x="1620000" y="1956960"/>
            <a:chExt cx="7066800" cy="4494960"/>
          </a:xfrm>
        </p:grpSpPr>
        <p:sp>
          <p:nvSpPr>
            <p:cNvPr id="145" name="CustomShape 4"/>
            <p:cNvSpPr/>
            <p:nvPr/>
          </p:nvSpPr>
          <p:spPr>
            <a:xfrm rot="5400000">
              <a:off x="1375560" y="2201040"/>
              <a:ext cx="1626480" cy="1138320"/>
            </a:xfrm>
            <a:prstGeom prst="chevron">
              <a:avLst>
                <a:gd name="adj" fmla="val 50000"/>
              </a:avLst>
            </a:prstGeom>
            <a:solidFill>
              <a:srgbClr val="005696"/>
            </a:soli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>
                <a:rot lat="0" lon="0" rev="7500000"/>
              </a:lightRig>
            </a:scene3d>
            <a:sp3d prstMaterial="plastic">
              <a:bevelT prst="relaxedInset" w="127000" h="25400"/>
            </a:sp3d>
          </p:spPr>
          <p:style>
            <a:lnRef idx="0"/>
            <a:fillRef idx="0"/>
            <a:effectRef idx="2"/>
            <a:fontRef idx="minor"/>
          </p:style>
          <p:txBody>
            <a:bodyPr lIns="14040" rIns="14040" tIns="14040" bIns="14040" anchor="ctr" rot="-5400000">
              <a:noAutofit/>
            </a:bodyPr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b="0" lang="ru-RU" sz="2200" spc="-1" strike="noStrike">
                  <a:solidFill>
                    <a:srgbClr val="ffffff"/>
                  </a:solidFill>
                  <a:latin typeface="Cambria"/>
                  <a:ea typeface="DejaVu Sans"/>
                </a:rPr>
                <a:t>знают</a:t>
              </a:r>
              <a:endParaRPr b="0" lang="ru-RU" sz="2200" spc="-1" strike="noStrike">
                <a:latin typeface="Arial"/>
              </a:endParaRPr>
            </a:p>
          </p:txBody>
        </p:sp>
        <p:sp>
          <p:nvSpPr>
            <p:cNvPr id="146" name="CustomShape 5"/>
            <p:cNvSpPr/>
            <p:nvPr/>
          </p:nvSpPr>
          <p:spPr>
            <a:xfrm rot="5400000">
              <a:off x="5194440" y="-477720"/>
              <a:ext cx="1056960" cy="59274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>
                <a:rot lat="0" lon="0" rev="7500000"/>
              </a:lightRig>
            </a:scene3d>
            <a:sp3d extrusionH="190500" prstMaterial="dkEdge">
              <a:bevelT prst="relaxedInset" w="135400" h="16350"/>
              <a:contourClr>
                <a:schemeClr val="bg1"/>
              </a:contourClr>
            </a:sp3d>
          </p:spPr>
          <p:style>
            <a:lnRef idx="1"/>
            <a:fillRef idx="0"/>
            <a:effectRef idx="2"/>
            <a:fontRef idx="minor"/>
          </p:style>
          <p:txBody>
            <a:bodyPr lIns="85320" rIns="7560" tIns="7560" bIns="7560" anchor="ctr" rot="-5400000">
              <a:noAutofit/>
            </a:bodyPr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правила техники безопасности при работе на ПК;</a:t>
              </a:r>
              <a:endParaRPr b="0" lang="ru-RU" sz="1200" spc="-1" strike="noStrike">
                <a:latin typeface="Aria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основные понятия информатики;</a:t>
              </a:r>
              <a:endParaRPr b="0" lang="ru-RU" sz="1200" spc="-1" strike="noStrike">
                <a:latin typeface="Aria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интерфейс и назначение используемого ПО для решения учебных задач;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147" name="CustomShape 6"/>
            <p:cNvSpPr/>
            <p:nvPr/>
          </p:nvSpPr>
          <p:spPr>
            <a:xfrm rot="5400000">
              <a:off x="1375560" y="3634560"/>
              <a:ext cx="1626480" cy="1138320"/>
            </a:xfrm>
            <a:prstGeom prst="chevron">
              <a:avLst>
                <a:gd name="adj" fmla="val 50000"/>
              </a:avLst>
            </a:prstGeom>
            <a:solidFill>
              <a:srgbClr val="005696"/>
            </a:soli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>
                <a:rot lat="0" lon="0" rev="7500000"/>
              </a:lightRig>
            </a:scene3d>
            <a:sp3d prstMaterial="plastic">
              <a:bevelT prst="relaxedInset" w="127000" h="25400"/>
            </a:sp3d>
          </p:spPr>
          <p:style>
            <a:lnRef idx="0"/>
            <a:fillRef idx="0"/>
            <a:effectRef idx="2"/>
            <a:fontRef idx="minor"/>
          </p:style>
          <p:txBody>
            <a:bodyPr lIns="14040" rIns="14040" tIns="14040" bIns="14040" anchor="ctr" rot="-5400000">
              <a:noAutofit/>
            </a:bodyPr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b="0" lang="ru-RU" sz="2200" spc="-1" strike="noStrike">
                  <a:solidFill>
                    <a:srgbClr val="ffffff"/>
                  </a:solidFill>
                  <a:latin typeface="Cambria"/>
                  <a:ea typeface="DejaVu Sans"/>
                </a:rPr>
                <a:t>владеют</a:t>
              </a:r>
              <a:endParaRPr b="0" lang="ru-RU" sz="2200" spc="-1" strike="noStrike">
                <a:latin typeface="Arial"/>
              </a:endParaRPr>
            </a:p>
          </p:txBody>
        </p:sp>
        <p:sp>
          <p:nvSpPr>
            <p:cNvPr id="148" name="CustomShape 7"/>
            <p:cNvSpPr/>
            <p:nvPr/>
          </p:nvSpPr>
          <p:spPr>
            <a:xfrm rot="5400000">
              <a:off x="5194440" y="960120"/>
              <a:ext cx="1056960" cy="59274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>
                <a:rot lat="0" lon="0" rev="7500000"/>
              </a:lightRig>
            </a:scene3d>
            <a:sp3d extrusionH="190500" prstMaterial="dkEdge">
              <a:bevelT prst="relaxedInset" w="135400" h="16350"/>
              <a:contourClr>
                <a:schemeClr val="bg1"/>
              </a:contourClr>
            </a:sp3d>
          </p:spPr>
          <p:style>
            <a:lnRef idx="1"/>
            <a:fillRef idx="0"/>
            <a:effectRef idx="2"/>
            <a:fontRef idx="minor"/>
          </p:style>
          <p:txBody>
            <a:bodyPr lIns="85320" rIns="7560" tIns="7560" bIns="7560" anchor="ctr" rot="-5400000">
              <a:noAutofit/>
            </a:bodyPr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способами создания, ввода и обработки информации;</a:t>
              </a:r>
              <a:endParaRPr b="0" lang="ru-RU" sz="1200" spc="-1" strike="noStrike">
                <a:latin typeface="Aria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универсальными способами работы с объектами на экране (папками, файлами, частями файлов);</a:t>
              </a:r>
              <a:endParaRPr b="0" lang="ru-RU" sz="1200" spc="-1" strike="noStrike">
                <a:latin typeface="Aria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приемами здоровьесбережения;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149" name="CustomShape 8"/>
            <p:cNvSpPr/>
            <p:nvPr/>
          </p:nvSpPr>
          <p:spPr>
            <a:xfrm rot="5400000">
              <a:off x="1375560" y="5069520"/>
              <a:ext cx="1626480" cy="1138320"/>
            </a:xfrm>
            <a:prstGeom prst="chevron">
              <a:avLst>
                <a:gd name="adj" fmla="val 50000"/>
              </a:avLst>
            </a:prstGeom>
            <a:solidFill>
              <a:srgbClr val="005696"/>
            </a:soli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>
                <a:rot lat="0" lon="0" rev="7500000"/>
              </a:lightRig>
            </a:scene3d>
            <a:sp3d prstMaterial="plastic">
              <a:bevelT prst="relaxedInset" w="127000" h="25400"/>
            </a:sp3d>
          </p:spPr>
          <p:style>
            <a:lnRef idx="0"/>
            <a:fillRef idx="0"/>
            <a:effectRef idx="2"/>
            <a:fontRef idx="minor"/>
          </p:style>
          <p:txBody>
            <a:bodyPr lIns="14040" rIns="14040" tIns="14040" bIns="14040" anchor="ctr" rot="-5400000">
              <a:noAutofit/>
            </a:bodyPr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b="0" lang="ru-RU" sz="2200" spc="-1" strike="noStrike">
                  <a:solidFill>
                    <a:srgbClr val="ffffff"/>
                  </a:solidFill>
                  <a:latin typeface="Cambria"/>
                  <a:ea typeface="DejaVu Sans"/>
                </a:rPr>
                <a:t>умеют</a:t>
              </a:r>
              <a:endParaRPr b="0" lang="ru-RU" sz="2200" spc="-1" strike="noStrike">
                <a:latin typeface="Arial"/>
              </a:endParaRPr>
            </a:p>
          </p:txBody>
        </p:sp>
        <p:sp>
          <p:nvSpPr>
            <p:cNvPr id="150" name="CustomShape 9"/>
            <p:cNvSpPr/>
            <p:nvPr/>
          </p:nvSpPr>
          <p:spPr>
            <a:xfrm rot="5400000">
              <a:off x="5204160" y="2399400"/>
              <a:ext cx="1037520" cy="59274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>
                <a:rot lat="0" lon="0" rev="7500000"/>
              </a:lightRig>
            </a:scene3d>
            <a:sp3d extrusionH="190500" prstMaterial="dkEdge">
              <a:bevelT prst="relaxedInset" w="135400" h="16350"/>
              <a:contourClr>
                <a:schemeClr val="bg1"/>
              </a:contourClr>
            </a:sp3d>
          </p:spPr>
          <p:style>
            <a:lnRef idx="1"/>
            <a:fillRef idx="0"/>
            <a:effectRef idx="2"/>
            <a:fontRef idx="minor"/>
          </p:style>
          <p:txBody>
            <a:bodyPr lIns="85320" rIns="7560" tIns="7560" bIns="7560" anchor="ctr" rot="-5400000">
              <a:noAutofit/>
            </a:bodyPr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самостоятельно выбирать средства ИКТ для решения учебных задач;</a:t>
              </a:r>
              <a:endParaRPr b="0" lang="ru-RU" sz="1200" spc="-1" strike="noStrike">
                <a:latin typeface="Aria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осуществлять отбор материала, инструментов для решения учебных задач;</a:t>
              </a:r>
              <a:endParaRPr b="0" lang="ru-RU" sz="1200" spc="-1" strike="noStrike">
                <a:latin typeface="Aria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обосновывать целесообразность используемых материалов и инструментов;</a:t>
              </a:r>
              <a:endParaRPr b="0" lang="ru-RU" sz="1200" spc="-1" strike="noStrike">
                <a:latin typeface="Aria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222267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222267"/>
                  </a:solidFill>
                  <a:latin typeface="Cambria"/>
                  <a:ea typeface="DejaVu Sans"/>
                </a:rPr>
                <a:t>обмениваться результатами труда посредством локальной сети, сети Интернет и иными способами.</a:t>
              </a:r>
              <a:endParaRPr b="0" lang="ru-RU" sz="1200" spc="-1" strike="noStrike">
                <a:latin typeface="Arial"/>
              </a:endParaRPr>
            </a:p>
          </p:txBody>
        </p:sp>
      </p:grpSp>
      <p:grpSp>
        <p:nvGrpSpPr>
          <p:cNvPr id="151" name="Group 1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52" name="CustomShape 11"/>
          <p:cNvSpPr/>
          <p:nvPr/>
        </p:nvSpPr>
        <p:spPr>
          <a:xfrm>
            <a:off x="1691640" y="1340640"/>
            <a:ext cx="676800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22267"/>
                </a:solidFill>
                <a:latin typeface="Cambria"/>
                <a:ea typeface="DejaVu Sans"/>
              </a:rPr>
              <a:t>В результате освоения программы обучающиеся: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2"/>
          <a:stretch/>
        </p:blipFill>
        <p:spPr>
          <a:xfrm>
            <a:off x="2376000" y="568800"/>
            <a:ext cx="4896000" cy="871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3000">
        <p:fade thruBlk="true"/>
      </p:transition>
    </mc:Choice>
    <mc:Fallback>
      <p:transition spd="slow" advTm="3000">
        <p:fade thruBlk="true"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7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982800" y="1008000"/>
            <a:ext cx="784800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22267"/>
                </a:solidFill>
                <a:latin typeface="Cambria"/>
                <a:ea typeface="DejaVu Sans"/>
              </a:rPr>
              <a:t>Режим занятий в объединении – по 3 занятия (20 минут каждое с 15-минутными переменами) 2 раза в неделю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222267"/>
                </a:solidFill>
                <a:latin typeface="Cambria"/>
                <a:ea typeface="DejaVu Sans"/>
              </a:rPr>
              <a:t>В перерыве между занятиями мы…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0" y="-228960"/>
            <a:ext cx="553320" cy="43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vert="vert270" rot="16200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222267"/>
                </a:solidFill>
                <a:latin typeface="Cambria"/>
                <a:ea typeface="DejaVu Sans"/>
              </a:rPr>
              <a:t>… </a:t>
            </a:r>
            <a:r>
              <a:rPr b="0" lang="ru-RU" sz="2400" spc="-1" strike="noStrike">
                <a:solidFill>
                  <a:srgbClr val="222267"/>
                </a:solidFill>
                <a:latin typeface="Cambria"/>
                <a:ea typeface="DejaVu Sans"/>
              </a:rPr>
              <a:t>А что еще?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2376000" y="144000"/>
            <a:ext cx="4896000" cy="871560"/>
          </a:xfrm>
          <a:prstGeom prst="rect">
            <a:avLst/>
          </a:prstGeom>
          <a:ln>
            <a:noFill/>
          </a:ln>
        </p:spPr>
      </p:pic>
      <p:grpSp>
        <p:nvGrpSpPr>
          <p:cNvPr id="157" name="Group 3"/>
          <p:cNvGrpSpPr/>
          <p:nvPr/>
        </p:nvGrpSpPr>
        <p:grpSpPr>
          <a:xfrm>
            <a:off x="1368000" y="1907640"/>
            <a:ext cx="7342200" cy="4644360"/>
            <a:chOff x="1368000" y="1907640"/>
            <a:chExt cx="7342200" cy="4644360"/>
          </a:xfrm>
        </p:grpSpPr>
        <p:pic>
          <p:nvPicPr>
            <p:cNvPr id="158" name="Рисунок 11" descr=""/>
            <p:cNvPicPr/>
            <p:nvPr/>
          </p:nvPicPr>
          <p:blipFill>
            <a:blip r:embed="rId3"/>
            <a:stretch/>
          </p:blipFill>
          <p:spPr>
            <a:xfrm>
              <a:off x="3908880" y="2719800"/>
              <a:ext cx="2388600" cy="1791360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</p:pic>
        <p:pic>
          <p:nvPicPr>
            <p:cNvPr id="159" name="Рисунок 13" descr=""/>
            <p:cNvPicPr/>
            <p:nvPr/>
          </p:nvPicPr>
          <p:blipFill>
            <a:blip r:embed="rId4"/>
            <a:stretch/>
          </p:blipFill>
          <p:spPr>
            <a:xfrm>
              <a:off x="6438600" y="2711520"/>
              <a:ext cx="2271600" cy="1703520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</p:pic>
        <p:grpSp>
          <p:nvGrpSpPr>
            <p:cNvPr id="160" name="Group 4"/>
            <p:cNvGrpSpPr/>
            <p:nvPr/>
          </p:nvGrpSpPr>
          <p:grpSpPr>
            <a:xfrm>
              <a:off x="1368000" y="1907640"/>
              <a:ext cx="7187400" cy="4644360"/>
              <a:chOff x="1368000" y="1907640"/>
              <a:chExt cx="7187400" cy="4644360"/>
            </a:xfrm>
          </p:grpSpPr>
          <p:pic>
            <p:nvPicPr>
              <p:cNvPr id="161" name="Рисунок 8" descr=""/>
              <p:cNvPicPr/>
              <p:nvPr/>
            </p:nvPicPr>
            <p:blipFill>
              <a:blip r:embed="rId5"/>
              <a:stretch/>
            </p:blipFill>
            <p:spPr>
              <a:xfrm>
                <a:off x="1368000" y="2711520"/>
                <a:ext cx="2399400" cy="1799640"/>
              </a:xfrm>
              <a:prstGeom prst="rect">
                <a:avLst/>
              </a:prstGeom>
              <a:ln>
                <a:noFill/>
              </a:ln>
              <a:effectLst>
                <a:softEdge rad="127000"/>
              </a:effectLst>
            </p:spPr>
          </p:pic>
          <p:sp>
            <p:nvSpPr>
              <p:cNvPr id="162" name="CustomShape 5"/>
              <p:cNvSpPr/>
              <p:nvPr/>
            </p:nvSpPr>
            <p:spPr>
              <a:xfrm>
                <a:off x="1608120" y="1933920"/>
                <a:ext cx="1655640" cy="627480"/>
              </a:xfrm>
              <a:prstGeom prst="cloudCallout">
                <a:avLst>
                  <a:gd name="adj1" fmla="val 3763"/>
                  <a:gd name="adj2" fmla="val 121413"/>
                </a:avLst>
              </a:prstGeom>
              <a:solidFill>
                <a:srgbClr val="005696"/>
              </a:solidFill>
              <a:ln>
                <a:solidFill>
                  <a:srgbClr val="0070c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ru-RU" sz="1400" spc="-1" strike="noStrike">
                    <a:solidFill>
                      <a:srgbClr val="ffffff"/>
                    </a:solidFill>
                    <a:latin typeface="Cambria"/>
                    <a:ea typeface="DejaVu Sans"/>
                  </a:rPr>
                  <a:t>Рисуем</a:t>
                </a:r>
                <a:endParaRPr b="0" lang="ru-RU" sz="1400" spc="-1" strike="noStrike">
                  <a:latin typeface="Arial"/>
                </a:endParaRPr>
              </a:p>
            </p:txBody>
          </p:sp>
          <p:sp>
            <p:nvSpPr>
              <p:cNvPr id="163" name="CustomShape 6"/>
              <p:cNvSpPr/>
              <p:nvPr/>
            </p:nvSpPr>
            <p:spPr>
              <a:xfrm>
                <a:off x="4191120" y="1907640"/>
                <a:ext cx="1727640" cy="655560"/>
              </a:xfrm>
              <a:prstGeom prst="cloudCallout">
                <a:avLst>
                  <a:gd name="adj1" fmla="val 323"/>
                  <a:gd name="adj2" fmla="val 125495"/>
                </a:avLst>
              </a:prstGeom>
              <a:solidFill>
                <a:srgbClr val="005696"/>
              </a:solidFill>
              <a:ln>
                <a:solidFill>
                  <a:srgbClr val="0070c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ru-RU" sz="1200" spc="-1" strike="noStrike">
                    <a:solidFill>
                      <a:srgbClr val="ffffff"/>
                    </a:solidFill>
                    <a:latin typeface="Cambria"/>
                    <a:ea typeface="DejaVu Sans"/>
                  </a:rPr>
                  <a:t>Складываем</a:t>
                </a:r>
                <a:endParaRPr b="0" lang="ru-RU" sz="12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0" lang="ru-RU" sz="1200" spc="-1" strike="noStrike">
                    <a:solidFill>
                      <a:srgbClr val="ffffff"/>
                    </a:solidFill>
                    <a:latin typeface="Cambria"/>
                    <a:ea typeface="DejaVu Sans"/>
                  </a:rPr>
                  <a:t>из бумаги</a:t>
                </a:r>
                <a:endParaRPr b="0" lang="ru-RU" sz="1200" spc="-1" strike="noStrike">
                  <a:latin typeface="Arial"/>
                </a:endParaRPr>
              </a:p>
            </p:txBody>
          </p:sp>
          <p:sp>
            <p:nvSpPr>
              <p:cNvPr id="164" name="CustomShape 7"/>
              <p:cNvSpPr/>
              <p:nvPr/>
            </p:nvSpPr>
            <p:spPr>
              <a:xfrm>
                <a:off x="6752160" y="1959840"/>
                <a:ext cx="1727640" cy="701280"/>
              </a:xfrm>
              <a:prstGeom prst="cloudCallout">
                <a:avLst>
                  <a:gd name="adj1" fmla="val -16490"/>
                  <a:gd name="adj2" fmla="val 113323"/>
                </a:avLst>
              </a:prstGeom>
              <a:solidFill>
                <a:srgbClr val="005696"/>
              </a:solidFill>
              <a:ln>
                <a:solidFill>
                  <a:srgbClr val="0070c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ru-RU" sz="1400" spc="-1" strike="noStrike">
                    <a:solidFill>
                      <a:srgbClr val="ffffff"/>
                    </a:solidFill>
                    <a:latin typeface="Cambria"/>
                    <a:ea typeface="DejaVu Sans"/>
                  </a:rPr>
                  <a:t>Общаемся</a:t>
                </a:r>
                <a:endParaRPr b="0" lang="ru-RU" sz="1400" spc="-1" strike="noStrike">
                  <a:latin typeface="Arial"/>
                </a:endParaRPr>
              </a:p>
            </p:txBody>
          </p:sp>
          <p:sp>
            <p:nvSpPr>
              <p:cNvPr id="165" name="CustomShape 8"/>
              <p:cNvSpPr/>
              <p:nvPr/>
            </p:nvSpPr>
            <p:spPr>
              <a:xfrm>
                <a:off x="6827760" y="5821200"/>
                <a:ext cx="1727640" cy="655560"/>
              </a:xfrm>
              <a:prstGeom prst="cloudCallout">
                <a:avLst>
                  <a:gd name="adj1" fmla="val -91654"/>
                  <a:gd name="adj2" fmla="val -26861"/>
                </a:avLst>
              </a:prstGeom>
              <a:solidFill>
                <a:srgbClr val="005696"/>
              </a:solidFill>
              <a:ln>
                <a:solidFill>
                  <a:srgbClr val="0070c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ru-RU" sz="1200" spc="-1" strike="noStrike">
                    <a:solidFill>
                      <a:srgbClr val="ffffff"/>
                    </a:solidFill>
                    <a:latin typeface="Cambria"/>
                    <a:ea typeface="DejaVu Sans"/>
                  </a:rPr>
                  <a:t>Слушаем музыку</a:t>
                </a:r>
                <a:endParaRPr b="0" lang="ru-RU" sz="1200" spc="-1" strike="noStrike">
                  <a:latin typeface="Arial"/>
                </a:endParaRPr>
              </a:p>
            </p:txBody>
          </p:sp>
          <p:sp>
            <p:nvSpPr>
              <p:cNvPr id="166" name="CustomShape 9"/>
              <p:cNvSpPr/>
              <p:nvPr/>
            </p:nvSpPr>
            <p:spPr>
              <a:xfrm>
                <a:off x="1608120" y="5896440"/>
                <a:ext cx="1727640" cy="655560"/>
              </a:xfrm>
              <a:prstGeom prst="cloudCallout">
                <a:avLst>
                  <a:gd name="adj1" fmla="val 67079"/>
                  <a:gd name="adj2" fmla="val -64624"/>
                </a:avLst>
              </a:prstGeom>
              <a:solidFill>
                <a:srgbClr val="005696"/>
              </a:solidFill>
              <a:ln>
                <a:solidFill>
                  <a:srgbClr val="0070c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ru-RU" sz="1400" spc="-1" strike="noStrike">
                    <a:solidFill>
                      <a:srgbClr val="ffffff"/>
                    </a:solidFill>
                    <a:latin typeface="Cambria"/>
                    <a:ea typeface="DejaVu Sans"/>
                  </a:rPr>
                  <a:t>Мечтаем</a:t>
                </a:r>
                <a:endParaRPr b="0" lang="ru-RU" sz="1400" spc="-1" strike="noStrike">
                  <a:latin typeface="Arial"/>
                </a:endParaRPr>
              </a:p>
            </p:txBody>
          </p:sp>
        </p:grpSp>
        <p:pic>
          <p:nvPicPr>
            <p:cNvPr id="167" name="Рисунок 23" descr=""/>
            <p:cNvPicPr/>
            <p:nvPr/>
          </p:nvPicPr>
          <p:blipFill>
            <a:blip r:embed="rId6"/>
            <a:stretch/>
          </p:blipFill>
          <p:spPr>
            <a:xfrm>
              <a:off x="1860480" y="4084920"/>
              <a:ext cx="2533320" cy="1899720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</p:pic>
        <p:pic>
          <p:nvPicPr>
            <p:cNvPr id="168" name="Рисунок 26" descr=""/>
            <p:cNvPicPr/>
            <p:nvPr/>
          </p:nvPicPr>
          <p:blipFill>
            <a:blip r:embed="rId7"/>
            <a:stretch/>
          </p:blipFill>
          <p:spPr>
            <a:xfrm>
              <a:off x="5425920" y="4134240"/>
              <a:ext cx="2500920" cy="1875240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</p:pic>
      </p:grpSp>
      <p:pic>
        <p:nvPicPr>
          <p:cNvPr id="169" name="Рисунок 25" descr=""/>
          <p:cNvPicPr/>
          <p:nvPr/>
        </p:nvPicPr>
        <p:blipFill>
          <a:blip r:embed="rId8"/>
          <a:stretch/>
        </p:blipFill>
        <p:spPr>
          <a:xfrm>
            <a:off x="3618720" y="5072040"/>
            <a:ext cx="2285640" cy="171396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mc:AlternateContent>
    <mc:Choice Requires="p14">
      <p:transition spd="slow" advTm="3000" p14:dur="3000">
        <p:fade thruBlk="true"/>
      </p:transition>
    </mc:Choice>
    <mc:Fallback>
      <p:transition spd="slow" advTm="3000">
        <p:fade thruBlk="true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59F7B4-AE4D-4557-8201-5559DCA227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абстрактной фигурой</Template>
  <TotalTime>852</TotalTime>
  <Application>LibreOffice/6.2.0.3$Windows_x86 LibreOffice_project/98c6a8a1c6c7b144ce3cc729e34964b47ce25d62</Application>
  <Words>448</Words>
  <Paragraphs>77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2018-10-01T09:31:26Z</dcterms:created>
  <dc:creator>lmn</dc:creator>
  <dc:description/>
  <dc:language>ru-RU</dc:language>
  <cp:lastModifiedBy/>
  <dcterms:modified xsi:type="dcterms:W3CDTF">2019-04-22T18:50:36Z</dcterms:modified>
  <cp:revision>59</cp:revision>
  <dc:subject/>
  <dc:title>ОБЪЕДИНЕНИЕ «БИТ»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  <property fmtid="{D5CDD505-2E9C-101B-9397-08002B2CF9AE}" pid="12" name="_TemplateID">
    <vt:lpwstr>TC300090669990</vt:lpwstr>
  </property>
</Properties>
</file>